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1"/>
  </p:notesMasterIdLst>
  <p:handoutMasterIdLst>
    <p:handoutMasterId r:id="rId12"/>
  </p:handoutMasterIdLst>
  <p:sldIdLst>
    <p:sldId id="397" r:id="rId4"/>
    <p:sldId id="403" r:id="rId5"/>
    <p:sldId id="404" r:id="rId6"/>
    <p:sldId id="405" r:id="rId7"/>
    <p:sldId id="408" r:id="rId8"/>
    <p:sldId id="407" r:id="rId9"/>
    <p:sldId id="400" r:id="rId10"/>
  </p:sldIdLst>
  <p:sldSz cx="12190413" cy="6859588"/>
  <p:notesSz cx="6858000" cy="9144000"/>
  <p:embeddedFontLst>
    <p:embeddedFont>
      <p:font typeface="굴림체" panose="020B0609000101010101" pitchFamily="49" charset="-127"/>
      <p:regular r:id="rId13"/>
    </p:embeddedFont>
    <p:embeddedFont>
      <p:font typeface="Inter-Regular" panose="020B060007020508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F9E"/>
    <a:srgbClr val="44B5C2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109" d="100"/>
          <a:sy n="109" d="100"/>
        </p:scale>
        <p:origin x="618" y="96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9/10/2026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65696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691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2891326"/>
            <a:ext cx="9569038" cy="131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Flexible Grid Access and Demand-Side Flexibility</a:t>
            </a: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Lessons from Japan’s Energy Transition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19255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3a	 23/9/2026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7514202-5AB1-78F4-01FF-E87DF84927E6}"/>
              </a:ext>
            </a:extLst>
          </p:cNvPr>
          <p:cNvSpPr txBox="1">
            <a:spLocks/>
          </p:cNvSpPr>
          <p:nvPr/>
        </p:nvSpPr>
        <p:spPr>
          <a:xfrm>
            <a:off x="972939" y="4656077"/>
            <a:ext cx="9569038" cy="1041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algn="r"/>
            <a:r>
              <a:rPr lang="en-US" sz="2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Daiya Isogawa</a:t>
            </a:r>
          </a:p>
          <a:p>
            <a:pPr algn="r"/>
            <a:r>
              <a:rPr lang="en-US" sz="2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Professor, Graduate School of Economics</a:t>
            </a:r>
          </a:p>
          <a:p>
            <a:pPr algn="r"/>
            <a:r>
              <a:rPr lang="en-US" sz="2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Osaka Metropolitan University, Japan</a:t>
            </a:r>
            <a:endParaRPr lang="en-US" sz="18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Japan’s Grid Challenge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1524000" y="1310055"/>
            <a:ext cx="4103077" cy="4528038"/>
          </a:xfrm>
        </p:spPr>
        <p:txBody>
          <a:bodyPr/>
          <a:lstStyle/>
          <a:p>
            <a:r>
              <a:rPr lang="en-US" dirty="0"/>
              <a:t>Decarbonization requires further renewable integration</a:t>
            </a:r>
          </a:p>
          <a:p>
            <a:r>
              <a:rPr lang="en-US" dirty="0"/>
              <a:t>Renewable potential is often distant from major load centers</a:t>
            </a:r>
          </a:p>
          <a:p>
            <a:r>
              <a:rPr lang="en-US" dirty="0"/>
              <a:t>New demand may arise from electrification, data centers, and industrial facilities</a:t>
            </a:r>
          </a:p>
          <a:p>
            <a:r>
              <a:rPr lang="en-US" dirty="0"/>
              <a:t>Grid reinforcement is necessary, but costly and time-consuming</a:t>
            </a:r>
            <a:endParaRPr lang="en-US" b="1" dirty="0">
              <a:solidFill>
                <a:srgbClr val="088F9E"/>
              </a:solidFill>
            </a:endParaRPr>
          </a:p>
        </p:txBody>
      </p:sp>
      <p:sp>
        <p:nvSpPr>
          <p:cNvPr id="6" name="Subtitle 24">
            <a:extLst>
              <a:ext uri="{FF2B5EF4-FFF2-40B4-BE49-F238E27FC236}">
                <a16:creationId xmlns:a16="http://schemas.microsoft.com/office/drawing/2014/main" id="{2FCFA0A0-06A0-F93F-DC90-9B621B8164FE}"/>
              </a:ext>
            </a:extLst>
          </p:cNvPr>
          <p:cNvSpPr txBox="1">
            <a:spLocks/>
          </p:cNvSpPr>
          <p:nvPr/>
        </p:nvSpPr>
        <p:spPr>
          <a:xfrm>
            <a:off x="6288618" y="4690335"/>
            <a:ext cx="4870938" cy="10609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88F9E"/>
                </a:solidFill>
              </a:rPr>
              <a:t>Japan needs timely grid investment while making better use of existing network capacity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9888943-09F0-4C89-4249-F3A4B765FEB7}"/>
              </a:ext>
            </a:extLst>
          </p:cNvPr>
          <p:cNvGrpSpPr/>
          <p:nvPr/>
        </p:nvGrpSpPr>
        <p:grpSpPr>
          <a:xfrm>
            <a:off x="5980907" y="1309530"/>
            <a:ext cx="5942952" cy="3129525"/>
            <a:chOff x="5989699" y="1450207"/>
            <a:chExt cx="5942952" cy="312952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5531946-0CEA-91AE-91AA-A5928DCBD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89699" y="1450207"/>
              <a:ext cx="5486360" cy="2875609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B3DC4AF1-055B-2875-F768-660590C21155}"/>
                </a:ext>
              </a:extLst>
            </p:cNvPr>
            <p:cNvSpPr txBox="1"/>
            <p:nvPr/>
          </p:nvSpPr>
          <p:spPr>
            <a:xfrm>
              <a:off x="6849208" y="4325816"/>
              <a:ext cx="5083443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50" dirty="0"/>
                <a:t>Source: METI/ANRE, Japan Energy 2023, based on OCCTO’s Master Plan, 2023.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Regulating Grid Investment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1524000" y="1735667"/>
            <a:ext cx="9142413" cy="3504545"/>
          </a:xfrm>
        </p:spPr>
        <p:txBody>
          <a:bodyPr/>
          <a:lstStyle/>
          <a:p>
            <a:r>
              <a:rPr lang="en-US" dirty="0"/>
              <a:t>Grid networks are natural monopoly infrastructure</a:t>
            </a:r>
          </a:p>
          <a:p>
            <a:r>
              <a:rPr lang="en-US" dirty="0"/>
              <a:t>Japan has introduced revenue cap regulation for transmission and distribution utilities</a:t>
            </a:r>
          </a:p>
          <a:p>
            <a:r>
              <a:rPr lang="en-US" dirty="0"/>
              <a:t>The framework aims to balance:</a:t>
            </a:r>
          </a:p>
          <a:p>
            <a:pPr lvl="1"/>
            <a:r>
              <a:rPr lang="en-US" dirty="0"/>
              <a:t>Necessary grid investment</a:t>
            </a:r>
          </a:p>
          <a:p>
            <a:pPr lvl="1"/>
            <a:r>
              <a:rPr lang="en-US" dirty="0"/>
              <a:t>Cost discipline</a:t>
            </a:r>
          </a:p>
          <a:p>
            <a:pPr lvl="1"/>
            <a:r>
              <a:rPr lang="en-US" dirty="0"/>
              <a:t>Consumer burden through network tariffs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88F9E"/>
                </a:solidFill>
              </a:rPr>
              <a:t>The challenge is balancing timely investment with cost discipline</a:t>
            </a:r>
          </a:p>
        </p:txBody>
      </p:sp>
    </p:spTree>
    <p:extLst>
      <p:ext uri="{BB962C8B-B14F-4D97-AF65-F5344CB8AC3E}">
        <p14:creationId xmlns:p14="http://schemas.microsoft.com/office/powerpoint/2010/main" val="1740856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Flexible Use of Existing Grid Capacity</a:t>
            </a:r>
          </a:p>
        </p:txBody>
      </p:sp>
      <p:sp>
        <p:nvSpPr>
          <p:cNvPr id="4" name="Subtitle 24">
            <a:extLst>
              <a:ext uri="{FF2B5EF4-FFF2-40B4-BE49-F238E27FC236}">
                <a16:creationId xmlns:a16="http://schemas.microsoft.com/office/drawing/2014/main" id="{B184B754-1522-BA19-B259-1A5826CD3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17786"/>
            <a:ext cx="4103077" cy="3982914"/>
          </a:xfrm>
        </p:spPr>
        <p:txBody>
          <a:bodyPr/>
          <a:lstStyle/>
          <a:p>
            <a:r>
              <a:rPr lang="en-US" altLang="ja-JP" dirty="0"/>
              <a:t>Japan has not adopted full locational marginal pricing</a:t>
            </a:r>
          </a:p>
          <a:p>
            <a:r>
              <a:rPr lang="en-US" altLang="ja-JP" dirty="0"/>
              <a:t>One important approach is non-firm connection: earlier access with curtailment risk</a:t>
            </a:r>
          </a:p>
          <a:p>
            <a:r>
              <a:rPr lang="en-US" altLang="ja-JP" dirty="0"/>
              <a:t>Renewable generators can connect earlier</a:t>
            </a:r>
          </a:p>
          <a:p>
            <a:r>
              <a:rPr lang="en-US" altLang="ja-JP" dirty="0"/>
              <a:t>Output may be curtailed when the network is congested</a:t>
            </a:r>
          </a:p>
        </p:txBody>
      </p:sp>
      <p:sp>
        <p:nvSpPr>
          <p:cNvPr id="5" name="Subtitle 24">
            <a:extLst>
              <a:ext uri="{FF2B5EF4-FFF2-40B4-BE49-F238E27FC236}">
                <a16:creationId xmlns:a16="http://schemas.microsoft.com/office/drawing/2014/main" id="{BF1A5E65-408B-083D-71D3-6611293D6A14}"/>
              </a:ext>
            </a:extLst>
          </p:cNvPr>
          <p:cNvSpPr txBox="1">
            <a:spLocks/>
          </p:cNvSpPr>
          <p:nvPr/>
        </p:nvSpPr>
        <p:spPr>
          <a:xfrm>
            <a:off x="6288617" y="4690335"/>
            <a:ext cx="5123797" cy="10609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>
                <a:solidFill>
                  <a:srgbClr val="088F9E"/>
                </a:solidFill>
              </a:rPr>
              <a:t>Non-firm connection is a pragmatic second-best mechanism for congestion management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A883618-D908-4A4F-CD48-16085D73D201}"/>
              </a:ext>
            </a:extLst>
          </p:cNvPr>
          <p:cNvGrpSpPr/>
          <p:nvPr/>
        </p:nvGrpSpPr>
        <p:grpSpPr>
          <a:xfrm>
            <a:off x="5718957" y="1348279"/>
            <a:ext cx="6251637" cy="3205914"/>
            <a:chOff x="5691798" y="1348279"/>
            <a:chExt cx="6251637" cy="3205914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EC851B2-A587-FEC1-2E31-9424C8AC24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1798" y="1348279"/>
              <a:ext cx="5826125" cy="2798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906D089-2B40-CBE2-2FC2-A9D70E0E6FBF}"/>
                </a:ext>
              </a:extLst>
            </p:cNvPr>
            <p:cNvSpPr txBox="1"/>
            <p:nvPr/>
          </p:nvSpPr>
          <p:spPr>
            <a:xfrm>
              <a:off x="7265929" y="4146389"/>
              <a:ext cx="4677506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/>
                <a:t>Source: </a:t>
              </a:r>
              <a:r>
                <a:rPr lang="en-US" altLang="ja-JP" sz="1000" dirty="0"/>
                <a:t>METI/ANRE, “Efforts to overcome ‘grid constraints’ toward expanding the introduction of renewable energy,” 2022.</a:t>
              </a:r>
              <a:endParaRPr kumimoji="1" lang="ja-JP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2698205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Demand-Side Flexibility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7CE6651-67D3-EC03-B93F-CF91830515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27936"/>
            <a:ext cx="9142413" cy="2598942"/>
          </a:xfrm>
        </p:spPr>
        <p:txBody>
          <a:bodyPr/>
          <a:lstStyle/>
          <a:p>
            <a:r>
              <a:rPr lang="en-US" altLang="ja-JP" dirty="0"/>
              <a:t>Grid reinforcement remains essential</a:t>
            </a:r>
          </a:p>
          <a:p>
            <a:r>
              <a:rPr lang="en-US" altLang="ja-JP" dirty="0"/>
              <a:t>Some network constraints may be addressed through flexibility</a:t>
            </a:r>
          </a:p>
          <a:p>
            <a:r>
              <a:rPr lang="en-US" altLang="ja-JP" dirty="0"/>
              <a:t>Demand response, storage, and flexible loads may:</a:t>
            </a:r>
          </a:p>
          <a:p>
            <a:pPr lvl="1"/>
            <a:r>
              <a:rPr lang="en-US" altLang="ja-JP" dirty="0"/>
              <a:t>Reduce peak demand</a:t>
            </a:r>
          </a:p>
          <a:p>
            <a:pPr lvl="1"/>
            <a:r>
              <a:rPr lang="en-US" altLang="ja-JP" dirty="0"/>
              <a:t>Ease congestion in specific hours or locations</a:t>
            </a:r>
          </a:p>
          <a:p>
            <a:pPr lvl="1"/>
            <a:r>
              <a:rPr lang="en-US" altLang="ja-JP" dirty="0"/>
              <a:t>Defer or better target network reinforcement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B843C1D-6DB9-271B-3FEB-6CCAC326C0EC}"/>
              </a:ext>
            </a:extLst>
          </p:cNvPr>
          <p:cNvGrpSpPr/>
          <p:nvPr/>
        </p:nvGrpSpPr>
        <p:grpSpPr>
          <a:xfrm>
            <a:off x="2548038" y="4026876"/>
            <a:ext cx="6525686" cy="694592"/>
            <a:chOff x="2548038" y="4079631"/>
            <a:chExt cx="6525686" cy="694592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C6D1C95C-5F9A-38C0-ED0A-116757418BD7}"/>
                </a:ext>
              </a:extLst>
            </p:cNvPr>
            <p:cNvSpPr/>
            <p:nvPr/>
          </p:nvSpPr>
          <p:spPr>
            <a:xfrm>
              <a:off x="2548038" y="4079631"/>
              <a:ext cx="1572766" cy="69459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Peak load reduction</a:t>
              </a:r>
              <a:endParaRPr kumimoji="1" lang="ja-JP" altLang="en-US" dirty="0"/>
            </a:p>
          </p:txBody>
        </p:sp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45CCE03D-C76B-2B19-DE67-37E85B4FB4F2}"/>
                </a:ext>
              </a:extLst>
            </p:cNvPr>
            <p:cNvSpPr/>
            <p:nvPr/>
          </p:nvSpPr>
          <p:spPr>
            <a:xfrm>
              <a:off x="5024498" y="4079631"/>
              <a:ext cx="1572766" cy="69459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Lower congestion</a:t>
              </a:r>
              <a:endParaRPr kumimoji="1" lang="ja-JP" altLang="en-US" dirty="0"/>
            </a:p>
          </p:txBody>
        </p:sp>
        <p:sp>
          <p:nvSpPr>
            <p:cNvPr id="12" name="四角形: 角を丸くする 11">
              <a:extLst>
                <a:ext uri="{FF2B5EF4-FFF2-40B4-BE49-F238E27FC236}">
                  <a16:creationId xmlns:a16="http://schemas.microsoft.com/office/drawing/2014/main" id="{DB79A7DD-4324-0FD8-B4CE-2EB034A2FF34}"/>
                </a:ext>
              </a:extLst>
            </p:cNvPr>
            <p:cNvSpPr/>
            <p:nvPr/>
          </p:nvSpPr>
          <p:spPr>
            <a:xfrm>
              <a:off x="7500958" y="4079631"/>
              <a:ext cx="1572766" cy="694592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Better asset utilization</a:t>
              </a:r>
              <a:endParaRPr kumimoji="1" lang="ja-JP" altLang="en-US" dirty="0"/>
            </a:p>
          </p:txBody>
        </p:sp>
        <p:sp>
          <p:nvSpPr>
            <p:cNvPr id="6" name="矢印: 右 5">
              <a:extLst>
                <a:ext uri="{FF2B5EF4-FFF2-40B4-BE49-F238E27FC236}">
                  <a16:creationId xmlns:a16="http://schemas.microsoft.com/office/drawing/2014/main" id="{58D5E43B-A50E-58D0-6050-84DAADAD6B41}"/>
                </a:ext>
              </a:extLst>
            </p:cNvPr>
            <p:cNvSpPr/>
            <p:nvPr/>
          </p:nvSpPr>
          <p:spPr>
            <a:xfrm>
              <a:off x="4334468" y="4208116"/>
              <a:ext cx="476365" cy="437621"/>
            </a:xfrm>
            <a:prstGeom prst="rightArrow">
              <a:avLst/>
            </a:prstGeom>
            <a:ln w="28575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矢印: 右 6">
              <a:extLst>
                <a:ext uri="{FF2B5EF4-FFF2-40B4-BE49-F238E27FC236}">
                  <a16:creationId xmlns:a16="http://schemas.microsoft.com/office/drawing/2014/main" id="{5BDC77AF-19B5-7FC3-AD47-4ED94C2D078D}"/>
                </a:ext>
              </a:extLst>
            </p:cNvPr>
            <p:cNvSpPr/>
            <p:nvPr/>
          </p:nvSpPr>
          <p:spPr>
            <a:xfrm>
              <a:off x="6810928" y="4208116"/>
              <a:ext cx="476365" cy="437621"/>
            </a:xfrm>
            <a:prstGeom prst="rightArrow">
              <a:avLst/>
            </a:prstGeom>
            <a:ln w="28575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字幕 2">
            <a:extLst>
              <a:ext uri="{FF2B5EF4-FFF2-40B4-BE49-F238E27FC236}">
                <a16:creationId xmlns:a16="http://schemas.microsoft.com/office/drawing/2014/main" id="{DEC5B7F1-8823-3BD2-0B0A-3B8333309C12}"/>
              </a:ext>
            </a:extLst>
          </p:cNvPr>
          <p:cNvSpPr txBox="1">
            <a:spLocks/>
          </p:cNvSpPr>
          <p:nvPr/>
        </p:nvSpPr>
        <p:spPr>
          <a:xfrm>
            <a:off x="1524000" y="4955461"/>
            <a:ext cx="9142413" cy="9992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dirty="0"/>
          </a:p>
        </p:txBody>
      </p:sp>
      <p:sp>
        <p:nvSpPr>
          <p:cNvPr id="13" name="字幕 2">
            <a:extLst>
              <a:ext uri="{FF2B5EF4-FFF2-40B4-BE49-F238E27FC236}">
                <a16:creationId xmlns:a16="http://schemas.microsoft.com/office/drawing/2014/main" id="{E1C08EE5-A7B2-38C4-84CB-1978E86D4087}"/>
              </a:ext>
            </a:extLst>
          </p:cNvPr>
          <p:cNvSpPr txBox="1">
            <a:spLocks/>
          </p:cNvSpPr>
          <p:nvPr/>
        </p:nvSpPr>
        <p:spPr>
          <a:xfrm>
            <a:off x="1524000" y="5083947"/>
            <a:ext cx="9142413" cy="87072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>
                <a:solidFill>
                  <a:srgbClr val="088F9E"/>
                </a:solidFill>
              </a:rPr>
              <a:t>Flexibility should be evaluated as a complement, not a full substitute, to grid investment</a:t>
            </a:r>
          </a:p>
        </p:txBody>
      </p:sp>
    </p:spTree>
    <p:extLst>
      <p:ext uri="{BB962C8B-B14F-4D97-AF65-F5344CB8AC3E}">
        <p14:creationId xmlns:p14="http://schemas.microsoft.com/office/powerpoint/2010/main" val="4107059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Lessons for Regulators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1524000" y="1603787"/>
            <a:ext cx="9142413" cy="4155179"/>
          </a:xfrm>
        </p:spPr>
        <p:txBody>
          <a:bodyPr/>
          <a:lstStyle/>
          <a:p>
            <a:r>
              <a:rPr lang="en-US" dirty="0"/>
              <a:t>Plan grid investment proactively, but discipline it through cost-benefit assessment</a:t>
            </a:r>
          </a:p>
          <a:p>
            <a:r>
              <a:rPr lang="en-US" dirty="0"/>
              <a:t>Use flexible access rules to improve existing network utilization</a:t>
            </a:r>
          </a:p>
          <a:p>
            <a:r>
              <a:rPr lang="en-US" dirty="0"/>
              <a:t>Evaluate demand-side flexibility and non-wire alternatives in grid planning</a:t>
            </a:r>
          </a:p>
          <a:p>
            <a:r>
              <a:rPr lang="en-US" dirty="0"/>
              <a:t>Keep network tariffs transparent, predictable, and acceptable to consumers</a:t>
            </a:r>
          </a:p>
          <a:p>
            <a:endParaRPr lang="en-US" dirty="0"/>
          </a:p>
          <a:p>
            <a:r>
              <a:rPr lang="en-US" b="1" dirty="0">
                <a:solidFill>
                  <a:srgbClr val="088F9E"/>
                </a:solidFill>
              </a:rPr>
              <a:t>Efficient grid development requires combining investment, congestion management, flexibility, and transparent tariff design</a:t>
            </a:r>
          </a:p>
        </p:txBody>
      </p:sp>
    </p:spTree>
    <p:extLst>
      <p:ext uri="{BB962C8B-B14F-4D97-AF65-F5344CB8AC3E}">
        <p14:creationId xmlns:p14="http://schemas.microsoft.com/office/powerpoint/2010/main" val="3192977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b="0" dirty="0"/>
              <a:t>Thank you!</a:t>
            </a:r>
          </a:p>
        </p:txBody>
      </p:sp>
      <p:sp>
        <p:nvSpPr>
          <p:cNvPr id="2" name="字幕 1">
            <a:extLst>
              <a:ext uri="{FF2B5EF4-FFF2-40B4-BE49-F238E27FC236}">
                <a16:creationId xmlns:a16="http://schemas.microsoft.com/office/drawing/2014/main" id="{D96D5DA4-A5BB-8BC7-F3D4-CAFF5CE90F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1227260"/>
          </a:xfrm>
        </p:spPr>
        <p:txBody>
          <a:bodyPr/>
          <a:lstStyle/>
          <a:p>
            <a:r>
              <a:rPr lang="ja-JP" altLang="en-US" sz="2000" i="0" dirty="0"/>
              <a:t>Concurrent Session 3a</a:t>
            </a:r>
            <a:r>
              <a:rPr lang="en-US" altLang="ja-JP" sz="2000" i="0" dirty="0"/>
              <a:t>:</a:t>
            </a:r>
            <a:endParaRPr lang="ja-JP" altLang="en-US" sz="2000" i="0" dirty="0"/>
          </a:p>
          <a:p>
            <a:r>
              <a:rPr lang="ja-JP" altLang="en-US" sz="2000" i="0" dirty="0"/>
              <a:t>Energy transition, grid investments and network tariffs</a:t>
            </a:r>
            <a:endParaRPr lang="en-US" altLang="ja-JP" sz="2000" i="0" dirty="0"/>
          </a:p>
          <a:p>
            <a:r>
              <a:rPr lang="ja-JP" altLang="en-US" sz="2000" i="0" dirty="0"/>
              <a:t>WFER IX · Tbilisi, Georgia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362</Words>
  <Application>Microsoft Office PowerPoint</Application>
  <PresentationFormat>ユーザー設定</PresentationFormat>
  <Paragraphs>51</Paragraphs>
  <Slides>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7</vt:i4>
      </vt:variant>
    </vt:vector>
  </HeadingPairs>
  <TitlesOfParts>
    <vt:vector size="14" baseType="lpstr">
      <vt:lpstr>굴림체</vt:lpstr>
      <vt:lpstr>Calibri</vt:lpstr>
      <vt:lpstr>Inter-Regular</vt:lpstr>
      <vt:lpstr>Arial</vt:lpstr>
      <vt:lpstr>Custom Design</vt:lpstr>
      <vt:lpstr>1_Custom Design</vt:lpstr>
      <vt:lpstr>4_Custom Design</vt:lpstr>
      <vt:lpstr>PowerPoint プレゼンテーション</vt:lpstr>
      <vt:lpstr>Japan’s Grid Challenge</vt:lpstr>
      <vt:lpstr>Regulating Grid Investment</vt:lpstr>
      <vt:lpstr>Flexible Use of Existing Grid Capacity</vt:lpstr>
      <vt:lpstr>Demand-Side Flexibility</vt:lpstr>
      <vt:lpstr>Lessons for Regulators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Daiya Isogawa</cp:lastModifiedBy>
  <cp:revision>21</cp:revision>
  <dcterms:created xsi:type="dcterms:W3CDTF">2026-05-14T13:05:40Z</dcterms:created>
  <dcterms:modified xsi:type="dcterms:W3CDTF">2026-09-09T15:27:09Z</dcterms:modified>
</cp:coreProperties>
</file>